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2"/>
  </p:notesMasterIdLst>
  <p:sldIdLst>
    <p:sldId id="256" r:id="rId2"/>
    <p:sldId id="368" r:id="rId3"/>
    <p:sldId id="369" r:id="rId4"/>
    <p:sldId id="380" r:id="rId5"/>
    <p:sldId id="381" r:id="rId6"/>
    <p:sldId id="382" r:id="rId7"/>
    <p:sldId id="383" r:id="rId8"/>
    <p:sldId id="370" r:id="rId9"/>
    <p:sldId id="379" r:id="rId10"/>
    <p:sldId id="343"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7/22/2020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7/22/2020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7/22/2020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7/22/2020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7/22/2020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7/22/2020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7/22/2020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7/22/2020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7/22/2020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7/22/2020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7/22/2020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7/22/2020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9906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US" sz="2800" b="1" dirty="0" smtClean="0">
                <a:solidFill>
                  <a:srgbClr val="FF0000"/>
                </a:solidFill>
              </a:rPr>
              <a:t>Shares and Share Capital</a:t>
            </a:r>
            <a:r>
              <a:rPr lang="en-US" sz="2800" b="1" dirty="0" smtClean="0">
                <a:solidFill>
                  <a:srgbClr val="FF0000"/>
                </a:solidFill>
              </a:rPr>
              <a:t/>
            </a:r>
            <a:br>
              <a:rPr lang="en-US" sz="2800" b="1" dirty="0" smtClean="0">
                <a:solidFill>
                  <a:srgbClr val="FF0000"/>
                </a:solidFill>
              </a:rPr>
            </a:br>
            <a:r>
              <a:rPr lang="en-US" sz="3200" b="1" dirty="0" smtClean="0">
                <a:solidFill>
                  <a:srgbClr val="FF0000"/>
                </a:solidFill>
              </a:rPr>
              <a:t> </a:t>
            </a:r>
            <a:r>
              <a:rPr lang="en-US" sz="2800" dirty="0" smtClean="0">
                <a:solidFill>
                  <a:srgbClr val="FF0000"/>
                </a:solidFill>
              </a:rPr>
              <a:t/>
            </a:r>
            <a:br>
              <a:rPr lang="en-US" sz="2800" dirty="0" smtClean="0">
                <a:solidFill>
                  <a:srgbClr val="FF0000"/>
                </a:solidFill>
              </a:rPr>
            </a:br>
            <a:endParaRPr lang="en-US" sz="27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 xmlns:a16="http://schemas.microsoft.com/office/drawing/2014/main"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10</a:t>
            </a:fld>
            <a:endParaRPr lang="en-US"/>
          </a:p>
        </p:txBody>
      </p:sp>
      <p:sp>
        <p:nvSpPr>
          <p:cNvPr id="8" name="Title 1">
            <a:extLst>
              <a:ext uri="{FF2B5EF4-FFF2-40B4-BE49-F238E27FC236}">
                <a16:creationId xmlns="" xmlns:a16="http://schemas.microsoft.com/office/drawing/2014/main"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 xmlns:p14="http://schemas.microsoft.com/office/powerpoint/2010/main" val="2127943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object 2"/>
          <p:cNvSpPr txBox="1"/>
          <p:nvPr/>
        </p:nvSpPr>
        <p:spPr>
          <a:xfrm>
            <a:off x="381000" y="481643"/>
            <a:ext cx="8305800" cy="5614357"/>
          </a:xfrm>
          <a:prstGeom prst="rect">
            <a:avLst/>
          </a:prstGeom>
        </p:spPr>
        <p:txBody>
          <a:bodyPr vert="horz" wrap="square" lIns="0" tIns="12700" rIns="0" bIns="0" rtlCol="0">
            <a:spAutoFit/>
          </a:bodyPr>
          <a:lstStyle/>
          <a:p>
            <a:pPr algn="just"/>
            <a:r>
              <a:rPr lang="en-US" sz="2600" b="1" dirty="0" smtClean="0">
                <a:latin typeface="+mj-lt"/>
              </a:rPr>
              <a:t>I</a:t>
            </a:r>
            <a:r>
              <a:rPr lang="en-US" sz="2600" b="1" dirty="0" smtClean="0">
                <a:solidFill>
                  <a:srgbClr val="FF0000"/>
                </a:solidFill>
                <a:latin typeface="+mj-lt"/>
              </a:rPr>
              <a:t>NTRODUCTION TO SHARES [Sec. 2(84)]</a:t>
            </a:r>
            <a:endParaRPr lang="en-US" sz="2600" dirty="0" smtClean="0">
              <a:solidFill>
                <a:srgbClr val="FF0000"/>
              </a:solidFill>
              <a:latin typeface="+mj-lt"/>
            </a:endParaRPr>
          </a:p>
          <a:p>
            <a:pPr algn="just"/>
            <a:r>
              <a:rPr lang="en-US" sz="2600" b="1" dirty="0" smtClean="0">
                <a:solidFill>
                  <a:srgbClr val="FF0000"/>
                </a:solidFill>
                <a:latin typeface="+mj-lt"/>
              </a:rPr>
              <a:t> </a:t>
            </a:r>
            <a:endParaRPr lang="en-US" sz="2600" dirty="0" smtClean="0">
              <a:solidFill>
                <a:srgbClr val="FF0000"/>
              </a:solidFill>
              <a:latin typeface="+mj-lt"/>
            </a:endParaRPr>
          </a:p>
          <a:p>
            <a:pPr algn="just"/>
            <a:r>
              <a:rPr lang="en-US" sz="2600" b="1" dirty="0" smtClean="0">
                <a:solidFill>
                  <a:srgbClr val="FF0000"/>
                </a:solidFill>
                <a:latin typeface="+mj-lt"/>
              </a:rPr>
              <a:t>Definition of 'share' [Sec. 2(84)].</a:t>
            </a:r>
            <a:endParaRPr lang="en-US" sz="2600" dirty="0" smtClean="0">
              <a:solidFill>
                <a:srgbClr val="FF0000"/>
              </a:solidFill>
              <a:latin typeface="+mj-lt"/>
            </a:endParaRPr>
          </a:p>
          <a:p>
            <a:pPr algn="just"/>
            <a:r>
              <a:rPr lang="en-US" sz="2600" dirty="0" smtClean="0">
                <a:solidFill>
                  <a:srgbClr val="FF0000"/>
                </a:solidFill>
                <a:latin typeface="+mj-lt"/>
              </a:rPr>
              <a:t> </a:t>
            </a:r>
          </a:p>
          <a:p>
            <a:pPr algn="just"/>
            <a:r>
              <a:rPr lang="en-US" sz="2600" dirty="0" smtClean="0">
                <a:latin typeface="+mj-lt"/>
              </a:rPr>
              <a:t>'Share' means a share in the share capital of a company and includes stock. </a:t>
            </a:r>
            <a:endParaRPr lang="en-US" sz="2600" dirty="0" smtClean="0">
              <a:latin typeface="+mj-lt"/>
            </a:endParaRPr>
          </a:p>
          <a:p>
            <a:pPr algn="just"/>
            <a:endParaRPr lang="en-US" sz="2600" b="1" dirty="0" smtClean="0">
              <a:solidFill>
                <a:srgbClr val="FF0000"/>
              </a:solidFill>
              <a:latin typeface="+mj-lt"/>
            </a:endParaRPr>
          </a:p>
          <a:p>
            <a:pPr algn="just"/>
            <a:r>
              <a:rPr lang="en-US" sz="2600" b="1" dirty="0" smtClean="0">
                <a:solidFill>
                  <a:srgbClr val="FF0000"/>
                </a:solidFill>
                <a:latin typeface="+mj-lt"/>
              </a:rPr>
              <a:t>Meaning </a:t>
            </a:r>
            <a:r>
              <a:rPr lang="en-US" sz="2600" b="1" dirty="0" smtClean="0">
                <a:solidFill>
                  <a:srgbClr val="FF0000"/>
                </a:solidFill>
                <a:latin typeface="+mj-lt"/>
              </a:rPr>
              <a:t>of 'share'</a:t>
            </a:r>
            <a:endParaRPr lang="en-US" sz="2600" dirty="0" smtClean="0">
              <a:solidFill>
                <a:srgbClr val="FF0000"/>
              </a:solidFill>
              <a:latin typeface="+mj-lt"/>
            </a:endParaRPr>
          </a:p>
          <a:p>
            <a:pPr algn="just"/>
            <a:r>
              <a:rPr lang="en-US" sz="2600" dirty="0" smtClean="0">
                <a:latin typeface="+mj-lt"/>
              </a:rPr>
              <a:t>A share is the smallest unit into which the share capital of a company is divided. A share thus represents such proportion of the interest of the shareholders as the amount paid up thereon bears to the total capital payable to the company. It is a measure of the interest in the company’s assets to which a person holding a share is </a:t>
            </a:r>
            <a:r>
              <a:rPr lang="en-US" sz="2600" dirty="0" smtClean="0">
                <a:latin typeface="+mj-lt"/>
              </a:rPr>
              <a:t>entitled.</a:t>
            </a:r>
            <a:endParaRPr lang="en-US" sz="2600" dirty="0">
              <a:latin typeface="+mj-lt"/>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object 2"/>
          <p:cNvSpPr txBox="1"/>
          <p:nvPr/>
        </p:nvSpPr>
        <p:spPr>
          <a:xfrm>
            <a:off x="381000" y="481643"/>
            <a:ext cx="8305800" cy="6122189"/>
          </a:xfrm>
          <a:prstGeom prst="rect">
            <a:avLst/>
          </a:prstGeom>
        </p:spPr>
        <p:txBody>
          <a:bodyPr vert="horz" wrap="square" lIns="0" tIns="12700" rIns="0" bIns="0" rtlCol="0">
            <a:spAutoFit/>
          </a:bodyPr>
          <a:lstStyle/>
          <a:p>
            <a:pPr algn="just"/>
            <a:r>
              <a:rPr lang="en-US" sz="2300" dirty="0" smtClean="0">
                <a:latin typeface="+mj-lt"/>
              </a:rPr>
              <a:t>A share is the interest of a member in a company. Section 2(84) of the Companies Act, 2013 (hereinafter referred to as Act) “share” means a share in the share capital of a company and includes stock. It represents the interest of a shareholder in the company, measured for the purposes of liability and dividend. It attaches various rights and liabilities</a:t>
            </a:r>
            <a:r>
              <a:rPr lang="en-US" sz="2300" dirty="0" smtClean="0">
                <a:latin typeface="+mj-lt"/>
              </a:rPr>
              <a:t>.</a:t>
            </a:r>
          </a:p>
          <a:p>
            <a:pPr algn="just"/>
            <a:endParaRPr lang="en-US" sz="2600" dirty="0" smtClean="0">
              <a:latin typeface="+mj-lt"/>
            </a:endParaRPr>
          </a:p>
          <a:p>
            <a:pPr algn="just"/>
            <a:r>
              <a:rPr lang="en-US" sz="2600" b="1" dirty="0" smtClean="0">
                <a:solidFill>
                  <a:srgbClr val="FF0000"/>
                </a:solidFill>
                <a:latin typeface="+mj-lt"/>
              </a:rPr>
              <a:t>Share Capital of a </a:t>
            </a:r>
            <a:r>
              <a:rPr lang="en-US" sz="2600" b="1" dirty="0" smtClean="0">
                <a:solidFill>
                  <a:srgbClr val="FF0000"/>
                </a:solidFill>
                <a:latin typeface="+mj-lt"/>
              </a:rPr>
              <a:t>Company</a:t>
            </a:r>
          </a:p>
          <a:p>
            <a:pPr algn="just"/>
            <a:endParaRPr lang="en-US" sz="2300" b="1" dirty="0" smtClean="0">
              <a:solidFill>
                <a:srgbClr val="FF0000"/>
              </a:solidFill>
              <a:latin typeface="+mj-lt"/>
            </a:endParaRPr>
          </a:p>
          <a:p>
            <a:pPr algn="just"/>
            <a:r>
              <a:rPr lang="en-US" sz="2300" dirty="0" smtClean="0">
                <a:latin typeface="+mj-lt"/>
              </a:rPr>
              <a:t>A </a:t>
            </a:r>
            <a:r>
              <a:rPr lang="en-US" sz="2300" dirty="0" smtClean="0">
                <a:latin typeface="+mj-lt"/>
              </a:rPr>
              <a:t>company, being an artificial person, cannot generate its own capital which has necessarily to be collected from several persons. These persons are known as shareholders and the amount contributed by them is called share capital. Since the number of shareholders is very </a:t>
            </a:r>
            <a:r>
              <a:rPr lang="en-US" sz="2300" dirty="0" err="1" smtClean="0">
                <a:latin typeface="+mj-lt"/>
              </a:rPr>
              <a:t>very</a:t>
            </a:r>
            <a:r>
              <a:rPr lang="en-US" sz="2300" dirty="0" smtClean="0">
                <a:latin typeface="+mj-lt"/>
              </a:rPr>
              <a:t> large, a separate capital account cannot be opened for each one of them. Hence, innumerable streams of capital contribution merge their identities in a common capital account called as ‘Share Capital Account’. </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object 2"/>
          <p:cNvSpPr txBox="1"/>
          <p:nvPr/>
        </p:nvSpPr>
        <p:spPr>
          <a:xfrm>
            <a:off x="381000" y="481643"/>
            <a:ext cx="8305800" cy="5983689"/>
          </a:xfrm>
          <a:prstGeom prst="rect">
            <a:avLst/>
          </a:prstGeom>
        </p:spPr>
        <p:txBody>
          <a:bodyPr vert="horz" wrap="square" lIns="0" tIns="12700" rIns="0" bIns="0" rtlCol="0">
            <a:spAutoFit/>
          </a:bodyPr>
          <a:lstStyle/>
          <a:p>
            <a:pPr algn="just"/>
            <a:r>
              <a:rPr lang="en-US" sz="2600" b="1" dirty="0" smtClean="0">
                <a:solidFill>
                  <a:srgbClr val="FF0000"/>
                </a:solidFill>
                <a:latin typeface="+mj-lt"/>
              </a:rPr>
              <a:t>Forms </a:t>
            </a:r>
            <a:r>
              <a:rPr lang="en-US" sz="2600" b="1" dirty="0" smtClean="0">
                <a:solidFill>
                  <a:srgbClr val="FF0000"/>
                </a:solidFill>
                <a:latin typeface="+mj-lt"/>
              </a:rPr>
              <a:t>of Share Capital</a:t>
            </a:r>
            <a:r>
              <a:rPr lang="en-US" sz="2600" b="1" dirty="0" smtClean="0">
                <a:solidFill>
                  <a:srgbClr val="FF0000"/>
                </a:solidFill>
                <a:latin typeface="+mj-lt"/>
              </a:rPr>
              <a:t>:</a:t>
            </a:r>
          </a:p>
          <a:p>
            <a:pPr algn="just"/>
            <a:endParaRPr lang="en-US" sz="2600" b="1" dirty="0" smtClean="0">
              <a:solidFill>
                <a:srgbClr val="FF0000"/>
              </a:solidFill>
              <a:latin typeface="+mj-lt"/>
            </a:endParaRPr>
          </a:p>
          <a:p>
            <a:pPr algn="just"/>
            <a:r>
              <a:rPr lang="en-US" sz="2400" dirty="0" smtClean="0">
                <a:latin typeface="+mj-lt"/>
              </a:rPr>
              <a:t>From accounting point of view the share capital of the company can be classified as follows</a:t>
            </a:r>
            <a:r>
              <a:rPr lang="en-US" sz="2400" dirty="0" smtClean="0">
                <a:latin typeface="+mj-lt"/>
              </a:rPr>
              <a:t>:</a:t>
            </a:r>
          </a:p>
          <a:p>
            <a:pPr algn="just"/>
            <a:r>
              <a:rPr lang="en-US" sz="2400" dirty="0" smtClean="0">
                <a:latin typeface="+mj-lt"/>
              </a:rPr>
              <a:t> </a:t>
            </a:r>
          </a:p>
          <a:p>
            <a:pPr algn="just"/>
            <a:r>
              <a:rPr lang="en-US" sz="2400" b="1" dirty="0" smtClean="0">
                <a:latin typeface="+mj-lt"/>
              </a:rPr>
              <a:t>1) </a:t>
            </a:r>
            <a:r>
              <a:rPr lang="en-US" sz="2400" b="1" dirty="0" err="1" smtClean="0">
                <a:latin typeface="+mj-lt"/>
              </a:rPr>
              <a:t>Authorised</a:t>
            </a:r>
            <a:r>
              <a:rPr lang="en-US" sz="2400" b="1" dirty="0" smtClean="0">
                <a:latin typeface="+mj-lt"/>
              </a:rPr>
              <a:t> </a:t>
            </a:r>
            <a:r>
              <a:rPr lang="en-US" sz="2400" b="1" dirty="0" smtClean="0">
                <a:latin typeface="+mj-lt"/>
              </a:rPr>
              <a:t>Capital:</a:t>
            </a:r>
            <a:r>
              <a:rPr lang="en-US" sz="2400" dirty="0" smtClean="0">
                <a:latin typeface="+mj-lt"/>
              </a:rPr>
              <a:t> </a:t>
            </a:r>
            <a:r>
              <a:rPr lang="en-US" sz="2400" dirty="0" err="1" smtClean="0">
                <a:latin typeface="+mj-lt"/>
              </a:rPr>
              <a:t>Authorised</a:t>
            </a:r>
            <a:r>
              <a:rPr lang="en-US" sz="2400" dirty="0" smtClean="0">
                <a:latin typeface="+mj-lt"/>
              </a:rPr>
              <a:t> capital is the amount of share capital which a company is </a:t>
            </a:r>
            <a:r>
              <a:rPr lang="en-US" sz="2400" dirty="0" err="1" smtClean="0">
                <a:latin typeface="+mj-lt"/>
              </a:rPr>
              <a:t>authorised</a:t>
            </a:r>
            <a:r>
              <a:rPr lang="en-US" sz="2400" dirty="0" smtClean="0">
                <a:latin typeface="+mj-lt"/>
              </a:rPr>
              <a:t> to issue by its Memorandum of Association. The company cannot raise more than the amount of capital as specified in the Memorandum of Association. It is also called Nominal or Registered capital. The </a:t>
            </a:r>
            <a:r>
              <a:rPr lang="en-US" sz="2400" dirty="0" err="1" smtClean="0">
                <a:latin typeface="+mj-lt"/>
              </a:rPr>
              <a:t>authorised</a:t>
            </a:r>
            <a:r>
              <a:rPr lang="en-US" sz="2400" dirty="0" smtClean="0">
                <a:latin typeface="+mj-lt"/>
              </a:rPr>
              <a:t> capital can be increased or decreased as per the procedure laid down in the Companies Act. It should be noted that the company need not issue the entire </a:t>
            </a:r>
            <a:r>
              <a:rPr lang="en-US" sz="2400" dirty="0" err="1" smtClean="0">
                <a:latin typeface="+mj-lt"/>
              </a:rPr>
              <a:t>authorised</a:t>
            </a:r>
            <a:r>
              <a:rPr lang="en-US" sz="2400" dirty="0" smtClean="0">
                <a:latin typeface="+mj-lt"/>
              </a:rPr>
              <a:t> capital for public subscription at a time. Depending upon its requirement, it may issue share capital but in any case, it should not be more than the amount of </a:t>
            </a:r>
            <a:r>
              <a:rPr lang="en-US" sz="2400" dirty="0" err="1" smtClean="0">
                <a:latin typeface="+mj-lt"/>
              </a:rPr>
              <a:t>authorised</a:t>
            </a:r>
            <a:r>
              <a:rPr lang="en-US" sz="2400" dirty="0" smtClean="0">
                <a:latin typeface="+mj-lt"/>
              </a:rPr>
              <a:t> capital. </a:t>
            </a: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object 2"/>
          <p:cNvSpPr txBox="1"/>
          <p:nvPr/>
        </p:nvSpPr>
        <p:spPr>
          <a:xfrm>
            <a:off x="381000" y="481643"/>
            <a:ext cx="8305800" cy="6291466"/>
          </a:xfrm>
          <a:prstGeom prst="rect">
            <a:avLst/>
          </a:prstGeom>
        </p:spPr>
        <p:txBody>
          <a:bodyPr vert="horz" wrap="square" lIns="0" tIns="12700" rIns="0" bIns="0" rtlCol="0">
            <a:spAutoFit/>
          </a:bodyPr>
          <a:lstStyle/>
          <a:p>
            <a:pPr algn="just"/>
            <a:r>
              <a:rPr lang="en-US" sz="2400" b="1" dirty="0" smtClean="0">
                <a:latin typeface="+mj-lt"/>
              </a:rPr>
              <a:t>2) Issued </a:t>
            </a:r>
            <a:r>
              <a:rPr lang="en-US" sz="2400" b="1" dirty="0" smtClean="0">
                <a:latin typeface="+mj-lt"/>
              </a:rPr>
              <a:t>Capital: </a:t>
            </a:r>
            <a:r>
              <a:rPr lang="en-US" sz="2400" dirty="0" smtClean="0">
                <a:latin typeface="+mj-lt"/>
              </a:rPr>
              <a:t>It is that part of the </a:t>
            </a:r>
            <a:r>
              <a:rPr lang="en-US" sz="2400" dirty="0" err="1" smtClean="0">
                <a:latin typeface="+mj-lt"/>
              </a:rPr>
              <a:t>authorised</a:t>
            </a:r>
            <a:r>
              <a:rPr lang="en-US" sz="2400" dirty="0" smtClean="0">
                <a:latin typeface="+mj-lt"/>
              </a:rPr>
              <a:t> capital which is actually issued to the public for subscription including the shares allotted to vendors and the signatories to the company’s memorandum. The </a:t>
            </a:r>
            <a:r>
              <a:rPr lang="en-US" sz="2400" dirty="0" err="1" smtClean="0">
                <a:latin typeface="+mj-lt"/>
              </a:rPr>
              <a:t>authorised</a:t>
            </a:r>
            <a:r>
              <a:rPr lang="en-US" sz="2400" dirty="0" smtClean="0">
                <a:latin typeface="+mj-lt"/>
              </a:rPr>
              <a:t> capital which is not offered for public subscription is known as ‘unissued capital’. Unissued capital may be offered for public subscription at a later date. </a:t>
            </a:r>
          </a:p>
          <a:p>
            <a:pPr algn="just"/>
            <a:r>
              <a:rPr lang="en-US" sz="2400" dirty="0" smtClean="0">
                <a:latin typeface="+mj-lt"/>
              </a:rPr>
              <a:t> </a:t>
            </a:r>
          </a:p>
          <a:p>
            <a:pPr algn="just"/>
            <a:r>
              <a:rPr lang="en-US" sz="2400" b="1" dirty="0" smtClean="0">
                <a:latin typeface="+mj-lt"/>
              </a:rPr>
              <a:t>3) Subscribed </a:t>
            </a:r>
            <a:r>
              <a:rPr lang="en-US" sz="2400" b="1" dirty="0" smtClean="0">
                <a:latin typeface="+mj-lt"/>
              </a:rPr>
              <a:t>Capital: </a:t>
            </a:r>
            <a:r>
              <a:rPr lang="en-US" sz="2400" dirty="0" smtClean="0">
                <a:latin typeface="+mj-lt"/>
              </a:rPr>
              <a:t>It is that part of the issued capital which has been actually subscribed by the public. When the shares offered for public subscription are subscribed fully by the public the issued capital and subscribed capital would be the same. It may be noted that ultimately, the subscribed capital and issued capital are the same because if the number of share, subscribed is less than what is offered, the company allot only the number of shares for which subscription has been received. In case it is higher than what is offered, the allotment will be equal to the offer. In other words, the fact of over subscription is not reflected in the books. </a:t>
            </a: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object 2"/>
          <p:cNvSpPr txBox="1"/>
          <p:nvPr/>
        </p:nvSpPr>
        <p:spPr>
          <a:xfrm>
            <a:off x="381000" y="481643"/>
            <a:ext cx="8305800" cy="5922134"/>
          </a:xfrm>
          <a:prstGeom prst="rect">
            <a:avLst/>
          </a:prstGeom>
        </p:spPr>
        <p:txBody>
          <a:bodyPr vert="horz" wrap="square" lIns="0" tIns="12700" rIns="0" bIns="0" rtlCol="0">
            <a:spAutoFit/>
          </a:bodyPr>
          <a:lstStyle/>
          <a:p>
            <a:pPr algn="just"/>
            <a:r>
              <a:rPr lang="en-US" sz="2400" b="1" dirty="0" smtClean="0">
                <a:latin typeface="+mj-lt"/>
              </a:rPr>
              <a:t>4</a:t>
            </a:r>
            <a:r>
              <a:rPr lang="en-US" sz="2400" b="1" dirty="0" smtClean="0">
                <a:latin typeface="+mj-lt"/>
              </a:rPr>
              <a:t>) Called </a:t>
            </a:r>
            <a:r>
              <a:rPr lang="en-US" sz="2400" b="1" dirty="0" smtClean="0">
                <a:latin typeface="+mj-lt"/>
              </a:rPr>
              <a:t>up Capital:</a:t>
            </a:r>
            <a:r>
              <a:rPr lang="en-US" sz="2400" dirty="0" smtClean="0">
                <a:latin typeface="+mj-lt"/>
              </a:rPr>
              <a:t> It is that part of the subscribed capital which has been called up on the shares. The company may decide to call the entire amount or part of the face value of the shares. For example, if the face value (also called nominal value) of a share allotted is Rs. 10 and the company has called up only Rs. 7 per share, in that scenario, the called up capital is Rs. 7 per share. The remaining Rs. 3 may be collected from its shareholders as and when needed. </a:t>
            </a:r>
          </a:p>
          <a:p>
            <a:pPr algn="just"/>
            <a:r>
              <a:rPr lang="en-US" sz="2400" dirty="0" smtClean="0">
                <a:latin typeface="+mj-lt"/>
              </a:rPr>
              <a:t> </a:t>
            </a:r>
          </a:p>
          <a:p>
            <a:pPr algn="just"/>
            <a:r>
              <a:rPr lang="en-US" sz="2400" b="1" dirty="0" smtClean="0">
                <a:latin typeface="+mj-lt"/>
              </a:rPr>
              <a:t>5</a:t>
            </a:r>
            <a:r>
              <a:rPr lang="en-US" sz="2400" b="1" dirty="0" smtClean="0">
                <a:latin typeface="+mj-lt"/>
              </a:rPr>
              <a:t>) Paid </a:t>
            </a:r>
            <a:r>
              <a:rPr lang="en-US" sz="2400" b="1" dirty="0" smtClean="0">
                <a:latin typeface="+mj-lt"/>
              </a:rPr>
              <a:t>up Capital:</a:t>
            </a:r>
            <a:r>
              <a:rPr lang="en-US" sz="2400" dirty="0" smtClean="0">
                <a:latin typeface="+mj-lt"/>
              </a:rPr>
              <a:t> It is that portion of the called up capital which has been actually received from the shareholders. When the shareholders have paid all the call amount, the called up capital is the same to the paid up capital. If any of the shareholders has not paid amount on calls, such an amount may be called as ‘calls in arrears’. Therefore, paid up capital is equal to the called-up capital minus call in arrears. </a:t>
            </a: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object 2"/>
          <p:cNvSpPr txBox="1"/>
          <p:nvPr/>
        </p:nvSpPr>
        <p:spPr>
          <a:xfrm>
            <a:off x="381000" y="481643"/>
            <a:ext cx="8305800" cy="6006773"/>
          </a:xfrm>
          <a:prstGeom prst="rect">
            <a:avLst/>
          </a:prstGeom>
        </p:spPr>
        <p:txBody>
          <a:bodyPr vert="horz" wrap="square" lIns="0" tIns="12700" rIns="0" bIns="0" rtlCol="0">
            <a:spAutoFit/>
          </a:bodyPr>
          <a:lstStyle/>
          <a:p>
            <a:pPr algn="just"/>
            <a:r>
              <a:rPr lang="en-US" sz="2300" b="1" dirty="0" smtClean="0">
                <a:latin typeface="+mj-lt"/>
              </a:rPr>
              <a:t>6) Uncalled </a:t>
            </a:r>
            <a:r>
              <a:rPr lang="en-US" sz="2300" b="1" dirty="0" smtClean="0">
                <a:latin typeface="+mj-lt"/>
              </a:rPr>
              <a:t>Capital:</a:t>
            </a:r>
            <a:r>
              <a:rPr lang="en-US" sz="2300" dirty="0" smtClean="0">
                <a:latin typeface="+mj-lt"/>
              </a:rPr>
              <a:t> That portion of the subscribed capital which has not yet been called up. As stated earlier, the company may collect this amount any time when it needs further funds.</a:t>
            </a:r>
          </a:p>
          <a:p>
            <a:pPr algn="just"/>
            <a:r>
              <a:rPr lang="en-US" sz="2300" dirty="0" smtClean="0">
                <a:latin typeface="+mj-lt"/>
              </a:rPr>
              <a:t> </a:t>
            </a:r>
            <a:r>
              <a:rPr lang="en-US" sz="2300" b="1" dirty="0" smtClean="0">
                <a:latin typeface="+mj-lt"/>
              </a:rPr>
              <a:t>7) Reserve </a:t>
            </a:r>
            <a:r>
              <a:rPr lang="en-US" sz="2300" b="1" dirty="0" smtClean="0">
                <a:latin typeface="+mj-lt"/>
              </a:rPr>
              <a:t>Capital: </a:t>
            </a:r>
            <a:r>
              <a:rPr lang="en-US" sz="2300" dirty="0" smtClean="0">
                <a:latin typeface="+mj-lt"/>
              </a:rPr>
              <a:t>A company may reserve a portion of its uncalled capital to be called only in the event of winding up of the company. Such uncalled amount is called ‘Reserve Capital’ of the company. It is available only for the creditors on winding up of the company</a:t>
            </a:r>
            <a:r>
              <a:rPr lang="en-US" sz="2300" dirty="0" smtClean="0">
                <a:latin typeface="+mj-lt"/>
              </a:rPr>
              <a:t>.</a:t>
            </a:r>
          </a:p>
          <a:p>
            <a:pPr algn="just"/>
            <a:endParaRPr lang="en-US" sz="2300" dirty="0" smtClean="0">
              <a:latin typeface="+mj-lt"/>
            </a:endParaRPr>
          </a:p>
          <a:p>
            <a:pPr algn="just"/>
            <a:r>
              <a:rPr lang="en-US" sz="2600" b="1" dirty="0" smtClean="0">
                <a:solidFill>
                  <a:srgbClr val="FF0000"/>
                </a:solidFill>
                <a:latin typeface="+mj-lt"/>
              </a:rPr>
              <a:t>TYPES OF SHARE CAPITAL</a:t>
            </a:r>
          </a:p>
          <a:p>
            <a:pPr algn="just">
              <a:lnSpc>
                <a:spcPct val="50000"/>
              </a:lnSpc>
            </a:pPr>
            <a:endParaRPr lang="en-US" sz="2300" dirty="0" smtClean="0">
              <a:solidFill>
                <a:srgbClr val="FF0000"/>
              </a:solidFill>
              <a:latin typeface="+mj-lt"/>
            </a:endParaRPr>
          </a:p>
          <a:p>
            <a:pPr algn="just"/>
            <a:r>
              <a:rPr lang="en-US" sz="2400" b="1" dirty="0" smtClean="0">
                <a:solidFill>
                  <a:srgbClr val="FF0000"/>
                </a:solidFill>
                <a:latin typeface="+mj-lt"/>
              </a:rPr>
              <a:t>1) Equity Share Capital</a:t>
            </a:r>
            <a:endParaRPr lang="en-US" sz="2400" dirty="0" smtClean="0">
              <a:solidFill>
                <a:srgbClr val="FF0000"/>
              </a:solidFill>
              <a:latin typeface="+mj-lt"/>
            </a:endParaRPr>
          </a:p>
          <a:p>
            <a:pPr algn="just"/>
            <a:r>
              <a:rPr lang="en-US" sz="2400" dirty="0" smtClean="0">
                <a:latin typeface="+mj-lt"/>
              </a:rPr>
              <a:t>Section 43 of the Act provides that the share capital of a company limited by shares shall be of two kinds:</a:t>
            </a:r>
          </a:p>
          <a:p>
            <a:pPr algn="just"/>
            <a:r>
              <a:rPr lang="en-US" sz="2400" dirty="0" smtClean="0">
                <a:latin typeface="+mj-lt"/>
              </a:rPr>
              <a:t>(a) equity share capital—</a:t>
            </a:r>
          </a:p>
          <a:p>
            <a:pPr marL="514350" indent="-514350" algn="just">
              <a:buAutoNum type="romanLcParenBoth"/>
            </a:pPr>
            <a:r>
              <a:rPr lang="en-US" sz="2400" dirty="0" smtClean="0">
                <a:latin typeface="+mj-lt"/>
              </a:rPr>
              <a:t>with </a:t>
            </a:r>
            <a:r>
              <a:rPr lang="en-US" sz="2400" dirty="0" smtClean="0">
                <a:latin typeface="+mj-lt"/>
              </a:rPr>
              <a:t>voting rights; </a:t>
            </a:r>
            <a:r>
              <a:rPr lang="en-US" sz="2400" dirty="0" smtClean="0">
                <a:latin typeface="+mj-lt"/>
              </a:rPr>
              <a:t>or</a:t>
            </a:r>
            <a:r>
              <a:rPr lang="en-US" sz="2400" dirty="0" smtClean="0">
                <a:latin typeface="+mj-lt"/>
              </a:rPr>
              <a:t>  </a:t>
            </a:r>
            <a:endParaRPr lang="en-US" sz="2400" dirty="0" smtClean="0">
              <a:latin typeface="+mj-lt"/>
            </a:endParaRPr>
          </a:p>
          <a:p>
            <a:pPr algn="just"/>
            <a:r>
              <a:rPr lang="en-US" sz="2400" dirty="0" smtClean="0">
                <a:latin typeface="+mj-lt"/>
              </a:rPr>
              <a:t>(</a:t>
            </a:r>
            <a:r>
              <a:rPr lang="en-US" sz="2400" dirty="0" smtClean="0">
                <a:latin typeface="+mj-lt"/>
              </a:rPr>
              <a:t>ii) with differential rights as to dividend, voting or otherwise in accordance with such rules as may be prescribed; </a:t>
            </a:r>
            <a:r>
              <a:rPr lang="en-US" sz="2400" dirty="0" smtClean="0">
                <a:latin typeface="+mj-lt"/>
              </a:rPr>
              <a:t>and</a:t>
            </a:r>
            <a:endParaRPr lang="en-US" sz="2400" dirty="0" smtClean="0">
              <a:latin typeface="+mj-lt"/>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4" name="object 2"/>
          <p:cNvSpPr txBox="1"/>
          <p:nvPr/>
        </p:nvSpPr>
        <p:spPr>
          <a:xfrm>
            <a:off x="381000" y="481643"/>
            <a:ext cx="8305800" cy="5922134"/>
          </a:xfrm>
          <a:prstGeom prst="rect">
            <a:avLst/>
          </a:prstGeom>
        </p:spPr>
        <p:txBody>
          <a:bodyPr vert="horz" wrap="square" lIns="0" tIns="12700" rIns="0" bIns="0" rtlCol="0">
            <a:spAutoFit/>
          </a:bodyPr>
          <a:lstStyle/>
          <a:p>
            <a:pPr algn="just"/>
            <a:r>
              <a:rPr lang="en-US" sz="2400" b="1" dirty="0" smtClean="0">
                <a:solidFill>
                  <a:srgbClr val="FF0000"/>
                </a:solidFill>
                <a:latin typeface="+mj-lt"/>
              </a:rPr>
              <a:t>2</a:t>
            </a:r>
            <a:r>
              <a:rPr lang="en-US" sz="2400" b="1" dirty="0" smtClean="0">
                <a:solidFill>
                  <a:srgbClr val="FF0000"/>
                </a:solidFill>
                <a:latin typeface="+mj-lt"/>
              </a:rPr>
              <a:t>) Preference share capital</a:t>
            </a:r>
            <a:endParaRPr lang="en-US" sz="2400" dirty="0" smtClean="0">
              <a:solidFill>
                <a:srgbClr val="FF0000"/>
              </a:solidFill>
              <a:latin typeface="+mj-lt"/>
            </a:endParaRPr>
          </a:p>
          <a:p>
            <a:pPr algn="just"/>
            <a:r>
              <a:rPr lang="en-US" sz="2400" dirty="0" smtClean="0">
                <a:latin typeface="+mj-lt"/>
              </a:rPr>
              <a:t>Share capital carrying a preferential right with respect to dividend and repayment of capital is termed </a:t>
            </a:r>
            <a:r>
              <a:rPr lang="en-US" sz="2400" dirty="0" smtClean="0">
                <a:latin typeface="+mj-lt"/>
              </a:rPr>
              <a:t>as preference </a:t>
            </a:r>
            <a:r>
              <a:rPr lang="en-US" sz="2400" dirty="0" smtClean="0">
                <a:latin typeface="+mj-lt"/>
              </a:rPr>
              <a:t>Share capital.</a:t>
            </a:r>
          </a:p>
          <a:p>
            <a:pPr algn="just"/>
            <a:r>
              <a:rPr lang="en-US" sz="2400" dirty="0" smtClean="0">
                <a:latin typeface="+mj-lt"/>
              </a:rPr>
              <a:t>(</a:t>
            </a:r>
            <a:r>
              <a:rPr lang="en-US" sz="2400" dirty="0" err="1" smtClean="0">
                <a:latin typeface="+mj-lt"/>
              </a:rPr>
              <a:t>i</a:t>
            </a:r>
            <a:r>
              <a:rPr lang="en-US" sz="2400" dirty="0" smtClean="0">
                <a:latin typeface="+mj-lt"/>
              </a:rPr>
              <a:t>) </a:t>
            </a:r>
            <a:r>
              <a:rPr lang="en-US" sz="2400" b="1" dirty="0" smtClean="0">
                <a:latin typeface="+mj-lt"/>
              </a:rPr>
              <a:t>Preferential right as to payment of dividend</a:t>
            </a:r>
            <a:endParaRPr lang="en-US" sz="2400" dirty="0" smtClean="0">
              <a:latin typeface="+mj-lt"/>
            </a:endParaRPr>
          </a:p>
          <a:p>
            <a:pPr algn="just">
              <a:buFontTx/>
              <a:buChar char="-"/>
            </a:pPr>
            <a:r>
              <a:rPr lang="en-US" sz="2400" dirty="0" smtClean="0">
                <a:latin typeface="+mj-lt"/>
              </a:rPr>
              <a:t>In </a:t>
            </a:r>
            <a:r>
              <a:rPr lang="en-US" sz="2400" dirty="0" smtClean="0">
                <a:latin typeface="+mj-lt"/>
              </a:rPr>
              <a:t>a case, where a dividend is declared by the company, the Preference shareholders </a:t>
            </a:r>
            <a:r>
              <a:rPr lang="en-US" sz="2400" dirty="0" smtClean="0">
                <a:latin typeface="+mj-lt"/>
              </a:rPr>
              <a:t>shall have </a:t>
            </a:r>
            <a:r>
              <a:rPr lang="en-US" sz="2400" dirty="0" smtClean="0">
                <a:latin typeface="+mj-lt"/>
              </a:rPr>
              <a:t>a preferential right to payment of dividend</a:t>
            </a:r>
            <a:r>
              <a:rPr lang="en-US" sz="2400" dirty="0" smtClean="0">
                <a:latin typeface="+mj-lt"/>
              </a:rPr>
              <a:t>.</a:t>
            </a:r>
          </a:p>
          <a:p>
            <a:pPr algn="just"/>
            <a:r>
              <a:rPr lang="en-US" sz="2400" dirty="0" smtClean="0">
                <a:latin typeface="+mj-lt"/>
              </a:rPr>
              <a:t>- Such preferential right as to payment of dividend may be —</a:t>
            </a:r>
          </a:p>
          <a:p>
            <a:pPr algn="just"/>
            <a:r>
              <a:rPr lang="en-US" sz="2400" dirty="0" smtClean="0">
                <a:latin typeface="+mj-lt"/>
              </a:rPr>
              <a:t>a) with respect to a fixed rate; or</a:t>
            </a:r>
          </a:p>
          <a:p>
            <a:pPr algn="just"/>
            <a:r>
              <a:rPr lang="en-US" sz="2400" dirty="0" smtClean="0">
                <a:latin typeface="+mj-lt"/>
              </a:rPr>
              <a:t>b) with respect to a fixed amount; or</a:t>
            </a:r>
          </a:p>
          <a:p>
            <a:pPr algn="just"/>
            <a:r>
              <a:rPr lang="en-US" sz="2400" dirty="0" smtClean="0">
                <a:latin typeface="+mj-lt"/>
              </a:rPr>
              <a:t>c) free of income tax; or</a:t>
            </a:r>
          </a:p>
          <a:p>
            <a:pPr algn="just"/>
            <a:r>
              <a:rPr lang="en-US" sz="2400" dirty="0" smtClean="0">
                <a:latin typeface="+mj-lt"/>
              </a:rPr>
              <a:t>d) subject to income tax</a:t>
            </a:r>
            <a:r>
              <a:rPr lang="en-US" sz="2400" dirty="0" smtClean="0">
                <a:latin typeface="+mj-lt"/>
              </a:rPr>
              <a:t>.</a:t>
            </a:r>
          </a:p>
          <a:p>
            <a:pPr algn="just"/>
            <a:r>
              <a:rPr lang="en-US" sz="2400" b="1" dirty="0" smtClean="0">
                <a:latin typeface="+mj-lt"/>
              </a:rPr>
              <a:t>(ii) Preferential right as to repayment of capital</a:t>
            </a:r>
            <a:endParaRPr lang="en-US" sz="2400" dirty="0" smtClean="0">
              <a:latin typeface="+mj-lt"/>
            </a:endParaRPr>
          </a:p>
          <a:p>
            <a:pPr algn="just"/>
            <a:r>
              <a:rPr lang="en-US" sz="2400" dirty="0" smtClean="0">
                <a:latin typeface="+mj-lt"/>
              </a:rPr>
              <a:t>- In the case of winding up of the company or of repayment of capital, the preference shareholders shall have a preferential right to the repayment of the amount of share capital paid up</a:t>
            </a:r>
            <a:r>
              <a:rPr lang="en-US" sz="2400" dirty="0" smtClean="0">
                <a:latin typeface="+mj-lt"/>
              </a:rPr>
              <a:t>.</a:t>
            </a:r>
            <a:endParaRPr lang="en-US" sz="2400" dirty="0">
              <a:latin typeface="+mj-lt"/>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4" name="object 2"/>
          <p:cNvSpPr txBox="1"/>
          <p:nvPr/>
        </p:nvSpPr>
        <p:spPr>
          <a:xfrm>
            <a:off x="381000" y="481643"/>
            <a:ext cx="8305800" cy="4075475"/>
          </a:xfrm>
          <a:prstGeom prst="rect">
            <a:avLst/>
          </a:prstGeom>
        </p:spPr>
        <p:txBody>
          <a:bodyPr vert="horz" wrap="square" lIns="0" tIns="12700" rIns="0" bIns="0" rtlCol="0">
            <a:spAutoFit/>
          </a:bodyPr>
          <a:lstStyle/>
          <a:p>
            <a:pPr algn="just"/>
            <a:r>
              <a:rPr lang="en-US" sz="2400" dirty="0" smtClean="0">
                <a:latin typeface="+mj-lt"/>
              </a:rPr>
              <a:t>- </a:t>
            </a:r>
            <a:r>
              <a:rPr lang="en-US" sz="2400" dirty="0" smtClean="0">
                <a:latin typeface="+mj-lt"/>
              </a:rPr>
              <a:t>Share capital shall be deemed to be preference share capital whether or not it is entitled to either or both of the following rights:</a:t>
            </a:r>
          </a:p>
          <a:p>
            <a:pPr algn="just"/>
            <a:r>
              <a:rPr lang="en-US" sz="2400" b="1" dirty="0" smtClean="0">
                <a:latin typeface="+mj-lt"/>
              </a:rPr>
              <a:t>a) Participation in surplus profits</a:t>
            </a:r>
            <a:endParaRPr lang="en-US" sz="2400" dirty="0" smtClean="0">
              <a:latin typeface="+mj-lt"/>
            </a:endParaRPr>
          </a:p>
          <a:p>
            <a:pPr algn="just"/>
            <a:r>
              <a:rPr lang="en-US" sz="2400" dirty="0" smtClean="0">
                <a:latin typeface="+mj-lt"/>
              </a:rPr>
              <a:t>Right to participate with the equity share capital, in the surplus profits in the case of payment of dividend.</a:t>
            </a:r>
          </a:p>
          <a:p>
            <a:pPr algn="just">
              <a:buFontTx/>
              <a:buChar char="-"/>
            </a:pPr>
            <a:endParaRPr lang="en-US" sz="2400" dirty="0" smtClean="0">
              <a:latin typeface="+mj-lt"/>
            </a:endParaRPr>
          </a:p>
          <a:p>
            <a:pPr algn="just"/>
            <a:r>
              <a:rPr lang="en-US" sz="2400" b="1" dirty="0" smtClean="0">
                <a:latin typeface="+mj-lt"/>
              </a:rPr>
              <a:t>b) </a:t>
            </a:r>
            <a:r>
              <a:rPr lang="en-US" sz="2400" b="1" dirty="0" smtClean="0">
                <a:latin typeface="+mj-lt"/>
              </a:rPr>
              <a:t>Participation in surplus assets</a:t>
            </a:r>
            <a:endParaRPr lang="en-US" sz="2400" dirty="0" smtClean="0">
              <a:latin typeface="+mj-lt"/>
            </a:endParaRPr>
          </a:p>
          <a:p>
            <a:pPr algn="just"/>
            <a:r>
              <a:rPr lang="en-US" sz="2400" dirty="0" smtClean="0">
                <a:latin typeface="+mj-lt"/>
              </a:rPr>
              <a:t>Right to participate with the equity share capital, in any surplus which may </a:t>
            </a:r>
            <a:r>
              <a:rPr lang="en-US" sz="2400" dirty="0" smtClean="0">
                <a:latin typeface="+mj-lt"/>
              </a:rPr>
              <a:t>remain after </a:t>
            </a:r>
            <a:r>
              <a:rPr lang="en-US" sz="2400" dirty="0" smtClean="0">
                <a:latin typeface="+mj-lt"/>
              </a:rPr>
              <a:t>the entire share capital is repaid in the case of a winding up.</a:t>
            </a:r>
            <a:endParaRPr lang="en-US" sz="2400" dirty="0">
              <a:latin typeface="+mj-lt"/>
            </a:endParaRPr>
          </a:p>
        </p:txBody>
      </p:sp>
    </p:spTree>
  </p:cSld>
  <p:clrMapOvr>
    <a:masterClrMapping/>
  </p:clrMapOvr>
  <p:transition spd="slow">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4442</TotalTime>
  <Words>687</Words>
  <Application>Microsoft Office PowerPoint</Application>
  <PresentationFormat>On-screen Show (4:3)</PresentationFormat>
  <Paragraphs>70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WELCOME  Class: B.Com – Part-2  Subject: Business Regulatory Framework TOPIC:  Shares and Share Capital   </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416</cp:revision>
  <dcterms:created xsi:type="dcterms:W3CDTF">2011-08-23T10:02:56Z</dcterms:created>
  <dcterms:modified xsi:type="dcterms:W3CDTF">2020-07-22T16:43:03Z</dcterms:modified>
</cp:coreProperties>
</file>